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6"/>
  </p:notesMasterIdLst>
  <p:sldIdLst>
    <p:sldId id="256" r:id="rId2"/>
    <p:sldId id="257" r:id="rId3"/>
    <p:sldId id="259" r:id="rId4"/>
    <p:sldId id="263" r:id="rId5"/>
    <p:sldId id="264" r:id="rId6"/>
    <p:sldId id="265" r:id="rId7"/>
    <p:sldId id="296" r:id="rId8"/>
    <p:sldId id="266" r:id="rId9"/>
    <p:sldId id="292" r:id="rId10"/>
    <p:sldId id="267" r:id="rId11"/>
    <p:sldId id="273" r:id="rId12"/>
    <p:sldId id="268" r:id="rId13"/>
    <p:sldId id="284" r:id="rId14"/>
    <p:sldId id="270" r:id="rId15"/>
    <p:sldId id="276" r:id="rId16"/>
    <p:sldId id="285" r:id="rId17"/>
    <p:sldId id="275" r:id="rId18"/>
    <p:sldId id="274" r:id="rId19"/>
    <p:sldId id="277" r:id="rId20"/>
    <p:sldId id="280" r:id="rId21"/>
    <p:sldId id="281" r:id="rId22"/>
    <p:sldId id="282" r:id="rId23"/>
    <p:sldId id="283" r:id="rId24"/>
    <p:sldId id="286" r:id="rId25"/>
    <p:sldId id="287" r:id="rId26"/>
    <p:sldId id="288" r:id="rId27"/>
    <p:sldId id="291" r:id="rId28"/>
    <p:sldId id="290" r:id="rId29"/>
    <p:sldId id="278" r:id="rId30"/>
    <p:sldId id="293" r:id="rId31"/>
    <p:sldId id="294" r:id="rId32"/>
    <p:sldId id="271" r:id="rId33"/>
    <p:sldId id="279" r:id="rId34"/>
    <p:sldId id="260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5179" autoAdjust="0"/>
  </p:normalViewPr>
  <p:slideViewPr>
    <p:cSldViewPr snapToGrid="0">
      <p:cViewPr varScale="1">
        <p:scale>
          <a:sx n="74" d="100"/>
          <a:sy n="74" d="100"/>
        </p:scale>
        <p:origin x="58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1EE60-3D0F-4074-AA2A-5BFA4EF87BEE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3E33D0-15F4-4341-A12C-F6CF1CCB6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248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3E33D0-15F4-4341-A12C-F6CF1CCB6F7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758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9585-6ABC-43D0-B441-3B469521773C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B8AE-DBEE-4ED0-9947-B4F260BA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733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9585-6ABC-43D0-B441-3B469521773C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B8AE-DBEE-4ED0-9947-B4F260BA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583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9585-6ABC-43D0-B441-3B469521773C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B8AE-DBEE-4ED0-9947-B4F260BA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118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9585-6ABC-43D0-B441-3B469521773C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B8AE-DBEE-4ED0-9947-B4F260BA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765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9585-6ABC-43D0-B441-3B469521773C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B8AE-DBEE-4ED0-9947-B4F260BA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334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9585-6ABC-43D0-B441-3B469521773C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B8AE-DBEE-4ED0-9947-B4F260BA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197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9585-6ABC-43D0-B441-3B469521773C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B8AE-DBEE-4ED0-9947-B4F260BA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942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9585-6ABC-43D0-B441-3B469521773C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B8AE-DBEE-4ED0-9947-B4F260BA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560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9585-6ABC-43D0-B441-3B469521773C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B8AE-DBEE-4ED0-9947-B4F260BA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586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9585-6ABC-43D0-B441-3B469521773C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B8AE-DBEE-4ED0-9947-B4F260BA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019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9585-6ABC-43D0-B441-3B469521773C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AB8AE-DBEE-4ED0-9947-B4F260BA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126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29585-6ABC-43D0-B441-3B469521773C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0AB8AE-DBEE-4ED0-9947-B4F260BA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264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7" Type="http://schemas.openxmlformats.org/officeDocument/2006/relationships/slide" Target="slide20.xml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0.xml"/><Relationship Id="rId5" Type="http://schemas.openxmlformats.org/officeDocument/2006/relationships/slide" Target="slide10.xml"/><Relationship Id="rId4" Type="http://schemas.openxmlformats.org/officeDocument/2006/relationships/slide" Target="slide1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4.jpg"/><Relationship Id="rId7" Type="http://schemas.openxmlformats.org/officeDocument/2006/relationships/image" Target="../media/image8.gi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slide" Target="slid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7" Type="http://schemas.openxmlformats.org/officeDocument/2006/relationships/image" Target="../media/image45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slide" Target="slide31.xml"/><Relationship Id="rId4" Type="http://schemas.openxmlformats.org/officeDocument/2006/relationships/image" Target="../media/image47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1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5" Type="http://schemas.openxmlformats.org/officeDocument/2006/relationships/image" Target="../media/image63.jpg"/><Relationship Id="rId4" Type="http://schemas.openxmlformats.org/officeDocument/2006/relationships/image" Target="../media/image54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gif"/><Relationship Id="rId4" Type="http://schemas.openxmlformats.org/officeDocument/2006/relationships/image" Target="../media/image65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71989" y="195943"/>
            <a:ext cx="5434884" cy="6372283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22031" y="2438400"/>
            <a:ext cx="3200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আসসালামু আলাইকুম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81292" y="2438400"/>
            <a:ext cx="317695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 আন্তরিক শুভেচ্ছা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87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63108" y="187569"/>
            <a:ext cx="4443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0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18492" y="1718131"/>
            <a:ext cx="5814646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ব্যাচ নং-       ৩০ 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আই ডি নং-    ১৮</a:t>
            </a: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মোসাঃ সানিয়া আক্তার (বন্যা)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(কৃষি)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কলাউড়া দারুচ্ছুন্নাত কাছিমিয়া ফাযিল মাদ্রাসা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বাংলাবাজার, দোয়ারাবাজার, সুনামগঞ্জ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 নং-০১৭১৮-১৮৩১৭৪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Saniabanna@gmail.com</a:t>
            </a:r>
            <a:endParaRPr lang="bn-BD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08277" y="1418492"/>
            <a:ext cx="3810000" cy="491196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781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39802" y="2358736"/>
            <a:ext cx="84154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শ্রেণীঃ                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নবম </a:t>
            </a:r>
          </a:p>
        </p:txBody>
      </p:sp>
      <p:sp>
        <p:nvSpPr>
          <p:cNvPr id="8" name="Rectangle 7"/>
          <p:cNvSpPr/>
          <p:nvPr/>
        </p:nvSpPr>
        <p:spPr>
          <a:xfrm>
            <a:off x="3346350" y="208057"/>
            <a:ext cx="412645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bn-BD" sz="7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পরিচিতি</a:t>
            </a:r>
            <a:r>
              <a:rPr lang="bn-BD" sz="7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22840" y="2876638"/>
            <a:ext cx="8188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               কৃষি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39802" y="3367543"/>
            <a:ext cx="100159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               ৩য় - ২য় পরিচ্ছেদ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শিরোনামঃ     বন পরিচিতি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9802" y="4443992"/>
            <a:ext cx="7367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                ৬০ মিনিট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77251" y="4930348"/>
            <a:ext cx="7163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শিক্ষার্থী সংখ্যাঃ    ৫০ জন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68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1999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2637474"/>
            <a:ext cx="12191998" cy="33855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 পাঠ থেকে শিক্ষার্থীরা –</a:t>
            </a:r>
          </a:p>
          <a:p>
            <a:endParaRPr lang="bn-BD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১) বনের ধারনা সংজ্ঞায়িত করতে পারবে ।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২) বনের প্রকারভেদ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 করতে পারবে ।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৩) বনের গুরুত্ব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বর্ণনা করতে পারবে ।</a:t>
            </a:r>
            <a:endParaRPr lang="bn-BD" sz="5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25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1999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পরিকল্পনা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43068"/>
              </p:ext>
            </p:extLst>
          </p:nvPr>
        </p:nvGraphicFramePr>
        <p:xfrm>
          <a:off x="-2" y="1189823"/>
          <a:ext cx="12192000" cy="6743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8469"/>
                <a:gridCol w="1994053"/>
                <a:gridCol w="5001658"/>
                <a:gridCol w="2093205"/>
                <a:gridCol w="2144615"/>
              </a:tblGrid>
              <a:tr h="708522"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ক্রম</a:t>
                      </a:r>
                      <a:endParaRPr lang="en-US" sz="36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ধাপ</a:t>
                      </a:r>
                      <a:endParaRPr lang="en-US" sz="36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কার্যক্রম</a:t>
                      </a:r>
                      <a:endParaRPr lang="en-US" sz="36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</a:t>
                      </a:r>
                      <a:r>
                        <a:rPr lang="bn-BD" sz="36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ময়</a:t>
                      </a:r>
                      <a:endParaRPr lang="en-US" sz="36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6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উপকরণ</a:t>
                      </a:r>
                      <a:endParaRPr lang="en-US" sz="36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08522"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০১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প্রস্তুতি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কুশ</a:t>
                      </a:r>
                      <a:r>
                        <a:rPr lang="bn-BD" sz="32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ল বিনিময়+ক্লাশে মনোযোগ আকর্ষণ+পাঠ ঘোষণা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১+১+৩=৫ মি</a:t>
                      </a:r>
                      <a:r>
                        <a:rPr lang="en-US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.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D.C/</a:t>
                      </a:r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চকবোর্ড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08522"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০২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  <a:hlinkClick r:id="rId2" action="ppaction://hlinksldjump"/>
                        </a:rPr>
                        <a:t>শিখনফল</a:t>
                      </a:r>
                      <a:r>
                        <a:rPr lang="bn-BD" sz="32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  <a:hlinkClick r:id="rId2" action="ppaction://hlinksldjump"/>
                        </a:rPr>
                        <a:t>-১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প্রদ</a:t>
                      </a:r>
                      <a:r>
                        <a:rPr lang="bn-BD" sz="32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র্শন + একক কাজ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১০ মি</a:t>
                      </a:r>
                      <a:r>
                        <a:rPr lang="en-US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.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  <a:hlinkClick r:id="rId3" action="ppaction://hlinksldjump"/>
                        </a:rPr>
                        <a:t>D.C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08522">
                <a:tc>
                  <a:txBody>
                    <a:bodyPr/>
                    <a:lstStyle/>
                    <a:p>
                      <a:pPr algn="ctr"/>
                      <a:endParaRPr lang="en-US" sz="320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  <a:hlinkClick r:id="rId4" action="ppaction://hlinksldjump"/>
                        </a:rPr>
                        <a:t>শিখনফল</a:t>
                      </a:r>
                      <a:r>
                        <a:rPr lang="bn-BD" sz="32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  <a:hlinkClick r:id="rId4" action="ppaction://hlinksldjump"/>
                        </a:rPr>
                        <a:t>-২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প্রদ</a:t>
                      </a:r>
                      <a:r>
                        <a:rPr lang="bn-BD" sz="32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র্শন</a:t>
                      </a:r>
                      <a:r>
                        <a:rPr lang="en-US" sz="32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+</a:t>
                      </a:r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জোড়ায় কাজ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08</a:t>
                      </a:r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মি</a:t>
                      </a:r>
                      <a:r>
                        <a:rPr lang="en-US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.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  <a:hlinkClick r:id="rId5" action="ppaction://hlinksldjump"/>
                        </a:rPr>
                        <a:t>D.C</a:t>
                      </a:r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/কর্ম</a:t>
                      </a:r>
                      <a:r>
                        <a:rPr lang="bn-BD" sz="32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পত্র</a:t>
                      </a:r>
                      <a:endParaRPr lang="en-US" sz="3200" dirty="0" smtClean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08522">
                <a:tc>
                  <a:txBody>
                    <a:bodyPr/>
                    <a:lstStyle/>
                    <a:p>
                      <a:pPr algn="ctr"/>
                      <a:endParaRPr lang="en-US" sz="320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  <a:hlinkClick r:id="rId6" action="ppaction://hlinksldjump"/>
                        </a:rPr>
                        <a:t>শিখনফল</a:t>
                      </a:r>
                      <a:r>
                        <a:rPr lang="bn-BD" sz="32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  <a:hlinkClick r:id="rId6" action="ppaction://hlinksldjump"/>
                        </a:rPr>
                        <a:t>-৩</a:t>
                      </a:r>
                      <a:endParaRPr lang="en-US" sz="3200" dirty="0" smtClean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pPr algn="ctr"/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প্রদ</a:t>
                      </a:r>
                      <a:r>
                        <a:rPr lang="bn-BD" sz="32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র্শন</a:t>
                      </a:r>
                      <a:r>
                        <a:rPr lang="en-US" sz="32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+</a:t>
                      </a:r>
                      <a:r>
                        <a:rPr lang="bn-BD" sz="32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আলোচনা+</a:t>
                      </a:r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দলীয়</a:t>
                      </a:r>
                      <a:r>
                        <a:rPr lang="bn-BD" sz="32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bn-BD" sz="32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কাজ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১৫ মি</a:t>
                      </a:r>
                      <a:r>
                        <a:rPr lang="en-US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.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  <a:hlinkClick r:id="rId7" action="ppaction://hlinksldjump"/>
                        </a:rPr>
                        <a:t>D.C</a:t>
                      </a:r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/কর্ম</a:t>
                      </a:r>
                      <a:r>
                        <a:rPr lang="bn-BD" sz="32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পত্র</a:t>
                      </a:r>
                      <a:endParaRPr lang="en-US" sz="3200" dirty="0" smtClean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  <a:p>
                      <a:pPr algn="ctr"/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08522"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০৩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মূল্যায়ন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সৃজনশীল</a:t>
                      </a:r>
                      <a:r>
                        <a:rPr lang="bn-BD" sz="32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</a:t>
                      </a:r>
                      <a:r>
                        <a:rPr lang="bn-BD" sz="32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শ্ন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১৫ মি</a:t>
                      </a:r>
                      <a:r>
                        <a:rPr lang="en-US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.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D.C</a:t>
                      </a:r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/চকবোর্ড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08522"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০৪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বাড়ির কাজ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প্রশ্ন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০৩ মি</a:t>
                      </a:r>
                      <a:r>
                        <a:rPr lang="en-US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.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চকবোর্ড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08522"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০৫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</a:t>
                      </a:r>
                      <a:r>
                        <a:rPr lang="bn-BD" sz="32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মাপ্ত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ধ</a:t>
                      </a:r>
                      <a:r>
                        <a:rPr lang="bn-BD" sz="32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ন্যবাদ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০২ মি</a:t>
                      </a:r>
                      <a:r>
                        <a:rPr lang="en-US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.</a:t>
                      </a:r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D.C</a:t>
                      </a:r>
                    </a:p>
                    <a:p>
                      <a:pPr algn="ctr"/>
                      <a:endParaRPr lang="en-US" sz="32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01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3791" y="566670"/>
            <a:ext cx="5409127" cy="584738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331193" y="566670"/>
            <a:ext cx="5204835" cy="584738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67425" y="1463501"/>
            <a:ext cx="2318197" cy="940157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 rot="4860396">
            <a:off x="6314554" y="1176070"/>
            <a:ext cx="712438" cy="574858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flipH="1">
            <a:off x="4813848" y="5711687"/>
            <a:ext cx="918133" cy="702366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775861" y="4408066"/>
            <a:ext cx="1285461" cy="765296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flipH="1">
            <a:off x="10459256" y="5658679"/>
            <a:ext cx="1076772" cy="755374"/>
          </a:xfrm>
          <a:prstGeom prst="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80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523 -4.44444E-6 C -0.01289 0.05301 -0.00625 0.12709 0.01706 0.12593 C 0.05079 0.12593 0.05326 -0.12199 0.09349 -0.12291 C 0.12982 -0.12291 0.11042 0.09399 0.14545 0.09306 C 0.18164 0.09306 0.16224 -0.06388 0.20118 -0.06388 C 0.2362 -0.06388 0.2168 0.0419 0.24779 0.0419 C 0.27774 0.0419 0.26211 -0.03888 0.28933 -0.03888 C 0.30495 -0.03888 0.30625 -0.01689 0.30743 -4.44444E-6 " pathEditMode="relative" rAng="0" ptsTypes="AAAAAAAA">
                                      <p:cBhvr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33" y="13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25E-6 1.85185E-6 C 0.00299 -0.01898 0.00703 -0.03704 0.01497 -0.03704 C 0.02396 -0.03704 0.02695 -0.01898 0.02995 1.85185E-6 C 0.03398 0.02106 0.03698 0.0419 0.047 0.0419 C 0.05599 0.0419 0.05898 0.02106 0.06302 1.85185E-6 C 0.06497 -0.01898 0.06901 -0.03704 0.07799 -0.03704 C 0.08594 -0.03704 0.08997 -0.01898 0.09297 1.85185E-6 C 0.09596 0.02106 0.1 0.0419 0.10898 0.0419 C 0.11797 0.0419 0.125 1.85185E-6 0.125 0.00023 C 0.12799 -0.01898 0.13099 -0.03704 0.13997 -0.03704 C 0.14896 -0.03704 0.15195 -0.01898 0.15495 1.85185E-6 C 0.15898 0.02106 0.16198 0.0419 0.172 0.0419 C 0.18099 0.0419 0.18398 0.02106 0.18698 1.85185E-6 C 0.19101 -0.01898 0.19401 -0.03704 0.20299 -0.03704 C 0.21094 -0.03704 0.21497 -0.01898 0.21797 1.85185E-6 C 0.22096 0.02106 0.225 0.0419 0.23398 0.0419 C 0.24297 0.0419 0.24596 0.02106 0.25 1.85185E-6 " pathEditMode="relative" rAng="0" ptsTypes="AAAAAAAAAAAAAAAAA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3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33333E-6 -2.59259E-6 L -0.28463 -0.03379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32" y="-169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54167E-6 -1.11111E-6 L 0.25 -1.11111E-6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73184" y="172278"/>
            <a:ext cx="7326934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আজকের পাঠ</a:t>
            </a:r>
          </a:p>
          <a:p>
            <a:pPr algn="ctr"/>
            <a:endParaRPr lang="bn-BD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80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</a:t>
            </a:r>
            <a:r>
              <a:rPr lang="en-US" sz="8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8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42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3487" y="564428"/>
            <a:ext cx="722783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উদ্ভিদ-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ছোট, বড় গাছপালা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+</a:t>
            </a:r>
          </a:p>
          <a:p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       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95971" y="2661606"/>
            <a:ext cx="748535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প্রাণী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পাখি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জীবজন্তু,কীটপতঙ্গ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=  </a:t>
            </a:r>
            <a:endParaRPr lang="bn-BD" sz="5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বন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6532" y="385567"/>
            <a:ext cx="10547798" cy="6027314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>
            <a:hlinkClick r:id="rId3" action="ppaction://hlinksldjump"/>
          </p:cNvPr>
          <p:cNvSpPr/>
          <p:nvPr/>
        </p:nvSpPr>
        <p:spPr>
          <a:xfrm rot="16200000">
            <a:off x="11179399" y="5564210"/>
            <a:ext cx="1218127" cy="10882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230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441240" y="702339"/>
            <a:ext cx="330411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</a:t>
            </a:r>
            <a:r>
              <a:rPr lang="bn-BD" sz="7200" dirty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87478" y="3322711"/>
            <a:ext cx="6489277" cy="10156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প্রশ্নঃ বন বলতে কি বোঝ ?</a:t>
            </a:r>
            <a:endParaRPr lang="en-US" sz="6000" dirty="0"/>
          </a:p>
        </p:txBody>
      </p:sp>
      <p:sp>
        <p:nvSpPr>
          <p:cNvPr id="2" name="Flowchart: Merge 1">
            <a:hlinkClick r:id="rId2" action="ppaction://hlinksldjump"/>
          </p:cNvPr>
          <p:cNvSpPr/>
          <p:nvPr/>
        </p:nvSpPr>
        <p:spPr>
          <a:xfrm rot="10800000">
            <a:off x="10560676" y="5151549"/>
            <a:ext cx="1378039" cy="1403797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677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61703" y="1222005"/>
            <a:ext cx="5151023" cy="5459724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710507" y="1222006"/>
            <a:ext cx="5372883" cy="545972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723087" y="3728355"/>
            <a:ext cx="33076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 বন</a:t>
            </a:r>
            <a:endParaRPr lang="en-US" sz="6000" dirty="0">
              <a:solidFill>
                <a:schemeClr val="accent4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33067" y="3819407"/>
            <a:ext cx="3556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chemeClr val="bg1">
                    <a:lumMod val="9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কৃত্রিম বন/ মানুষের তৈরি বন</a:t>
            </a:r>
            <a:endParaRPr lang="en-US" sz="6000" dirty="0">
              <a:solidFill>
                <a:schemeClr val="bg1">
                  <a:lumMod val="9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Chevron 5">
            <a:hlinkClick r:id="rId4" action="ppaction://hlinksldjump"/>
          </p:cNvPr>
          <p:cNvSpPr/>
          <p:nvPr/>
        </p:nvSpPr>
        <p:spPr>
          <a:xfrm rot="16200000">
            <a:off x="11313971" y="6049850"/>
            <a:ext cx="1062507" cy="55379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36455" y="274320"/>
            <a:ext cx="4422882" cy="7694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ছবিতে কি লক্ষ্য করছ ?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143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03021" y="1772355"/>
            <a:ext cx="959184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প্রশ্নঃ প্রাকৃতিক বন কাকে বলে?</a:t>
            </a:r>
          </a:p>
          <a:p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</a:p>
          <a:p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প্রশ্নঃ কৃত্রিম বন কাকে বলে?</a:t>
            </a:r>
          </a:p>
          <a:p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36788" y="0"/>
            <a:ext cx="3533340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4000" dirty="0"/>
          </a:p>
        </p:txBody>
      </p:sp>
      <p:sp>
        <p:nvSpPr>
          <p:cNvPr id="3" name="Chevron 2">
            <a:hlinkClick r:id="rId2" action="ppaction://hlinksldjump"/>
          </p:cNvPr>
          <p:cNvSpPr/>
          <p:nvPr/>
        </p:nvSpPr>
        <p:spPr>
          <a:xfrm rot="16200000">
            <a:off x="10419008" y="5344732"/>
            <a:ext cx="1772992" cy="953037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78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92648" y="-214750"/>
            <a:ext cx="59791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বনের গুরুত্ব</a:t>
            </a:r>
            <a:r>
              <a:rPr lang="en-US" sz="60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:-</a:t>
            </a:r>
            <a:endParaRPr lang="en-US" sz="6000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3524583" y="3123379"/>
            <a:ext cx="1604206" cy="84449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55950" y="-358816"/>
            <a:ext cx="4555481" cy="387752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28034" y="1957589"/>
            <a:ext cx="3716620" cy="453336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24042" y="1437558"/>
            <a:ext cx="29405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ক) নির্মাণকাঠ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1339" y="621833"/>
            <a:ext cx="49915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১) 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অর্থনৈতিক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28790" y="3361387"/>
            <a:ext cx="3190962" cy="3387144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128789" y="35826"/>
            <a:ext cx="2649476" cy="3482878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436040" y="3361386"/>
            <a:ext cx="3464040" cy="3387144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606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6" grpId="0" animBg="1"/>
      <p:bldP spid="7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43211" y="476518"/>
            <a:ext cx="7392474" cy="6027313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08344" y="2367171"/>
            <a:ext cx="3379807" cy="212365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খ) জ্বালানি কাঠ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456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23196" y="1236372"/>
            <a:ext cx="3393668" cy="528033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3067279" y="3383478"/>
            <a:ext cx="1182476" cy="384095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1"/>
            <a:ext cx="4249756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বাঁশ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704465" y="3383478"/>
            <a:ext cx="3221372" cy="386015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520486" y="257576"/>
            <a:ext cx="3966692" cy="3331839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20485" y="3767573"/>
            <a:ext cx="3966692" cy="2968078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757909" y="257576"/>
            <a:ext cx="3270959" cy="3331839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429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3" grpId="0" animBg="1"/>
      <p:bldP spid="4" grpId="0" animBg="1"/>
      <p:bldP spid="2" grpId="0" animBg="1"/>
      <p:bldP spid="8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6361" y="515155"/>
            <a:ext cx="4237151" cy="525458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5339644" y="1693333"/>
            <a:ext cx="1648177" cy="474134"/>
          </a:xfrm>
          <a:prstGeom prst="rightArrow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83994" y="3252486"/>
            <a:ext cx="3376751" cy="330286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218025" y="154546"/>
            <a:ext cx="3670183" cy="309794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90562" y="-134471"/>
            <a:ext cx="41714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ঘ) শিল্পের কাঁচামাল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218025" y="3252487"/>
            <a:ext cx="3670183" cy="3302859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own Arrow 2"/>
          <p:cNvSpPr/>
          <p:nvPr/>
        </p:nvSpPr>
        <p:spPr>
          <a:xfrm>
            <a:off x="9841832" y="2502568"/>
            <a:ext cx="264694" cy="127534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 rot="5400000">
            <a:off x="8453199" y="3845052"/>
            <a:ext cx="320203" cy="130511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094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/>
      <p:bldP spid="2" grpId="0" animBg="1"/>
      <p:bldP spid="3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287475" y="399244"/>
            <a:ext cx="3728514" cy="4314423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28099" y="3007674"/>
            <a:ext cx="4325916" cy="3613951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162309" y="3003630"/>
            <a:ext cx="2990126" cy="3680749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90348" y="218940"/>
            <a:ext cx="4268773" cy="3117177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13913048">
            <a:off x="3312226" y="3826608"/>
            <a:ext cx="928290" cy="25510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3846903" y="1450987"/>
            <a:ext cx="2671464" cy="31655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9886430">
            <a:off x="10167817" y="4368954"/>
            <a:ext cx="928290" cy="255108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32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58333E-6 1.11111E-6 L -0.04284 -0.103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8" y="-518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6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3581 0.01111 L 0.30781 0.012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94" y="6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6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04167E-6 1.85185E-6 L -0.2668 0.1465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46" y="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33690" y="180303"/>
            <a:ext cx="4284530" cy="339923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433120" y="180303"/>
            <a:ext cx="4565437" cy="330908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6433120" y="3579540"/>
            <a:ext cx="4565437" cy="3529598"/>
            <a:chOff x="3166947" y="3256156"/>
            <a:chExt cx="4070195" cy="2888166"/>
          </a:xfrm>
        </p:grpSpPr>
        <p:sp>
          <p:nvSpPr>
            <p:cNvPr id="7" name="Rectangle 6"/>
            <p:cNvSpPr/>
            <p:nvPr/>
          </p:nvSpPr>
          <p:spPr>
            <a:xfrm>
              <a:off x="3166947" y="3256156"/>
              <a:ext cx="4059044" cy="2888166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166947" y="5774990"/>
              <a:ext cx="4070195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677915" y="4325984"/>
            <a:ext cx="3848825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ঘ)কুটির শিল্প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201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71594" y="3055716"/>
            <a:ext cx="6520405" cy="3715474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2152891"/>
            <a:ext cx="4223795" cy="470510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10673" y="234559"/>
            <a:ext cx="2865552" cy="1107996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ঙ) ভেষজ</a:t>
            </a:r>
            <a:endParaRPr lang="en-US" sz="6600" dirty="0">
              <a:solidFill>
                <a:schemeClr val="accent1">
                  <a:lumMod val="20000"/>
                  <a:lumOff val="8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12883" y="13545"/>
            <a:ext cx="2968926" cy="2289387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425869" y="13545"/>
            <a:ext cx="3263712" cy="2266667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506674" y="13545"/>
            <a:ext cx="2685326" cy="2289387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8057725" y="1932544"/>
            <a:ext cx="513522" cy="112317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 rot="18683785">
            <a:off x="6554670" y="1035490"/>
            <a:ext cx="531170" cy="248944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 rot="3493353">
            <a:off x="9656830" y="1145236"/>
            <a:ext cx="531170" cy="248944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 rot="5400000">
            <a:off x="5052177" y="4200620"/>
            <a:ext cx="513522" cy="1123172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33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35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24281" y="-41533"/>
            <a:ext cx="3980331" cy="3872753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181669" y="3782028"/>
            <a:ext cx="6030409" cy="312516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62987" y="231493"/>
            <a:ext cx="3692153" cy="101566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চ)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বিবিধ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দ্রব্য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1531773"/>
            <a:ext cx="2918012" cy="2299447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918012" y="1531773"/>
            <a:ext cx="3025588" cy="2299447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1725123" y="2160903"/>
            <a:ext cx="992483" cy="520593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62986" y="3831221"/>
            <a:ext cx="3463555" cy="3075972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566984" y="0"/>
            <a:ext cx="2625015" cy="383122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7964602" y="784697"/>
            <a:ext cx="1041361" cy="914400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7422031">
            <a:off x="3945358" y="2724096"/>
            <a:ext cx="1041361" cy="602434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97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3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45833E-6 7.40741E-7 L 0.13177 -0.0018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9" y="-93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3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3633 -0.01805 L -0.1336 0.21042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70" y="1141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3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4479 -0.01158 L 0.15899 0.0009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82" y="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3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4796" y="820386"/>
            <a:ext cx="3966574" cy="573918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328610" y="820387"/>
            <a:ext cx="4080434" cy="573918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33227" y="1103958"/>
            <a:ext cx="562224" cy="444942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924205" y="1436110"/>
            <a:ext cx="562224" cy="45516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859139" y="1797840"/>
            <a:ext cx="512310" cy="425582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842244" y="2174842"/>
            <a:ext cx="472095" cy="41031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8548275" y="820387"/>
            <a:ext cx="3481730" cy="5739179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ight Arrow 41"/>
          <p:cNvSpPr/>
          <p:nvPr/>
        </p:nvSpPr>
        <p:spPr>
          <a:xfrm rot="1680065">
            <a:off x="7072777" y="2141118"/>
            <a:ext cx="897989" cy="44840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4320601" y="63817"/>
            <a:ext cx="39665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২)  পরিবেশগত গুরুত্ব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64534" y="4277489"/>
            <a:ext cx="1267097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  <a:hlinkClick r:id="rId5" action="ppaction://hlinksldjump"/>
              </a:rPr>
              <a:t>প্রস্বেদন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33704" y="4020488"/>
            <a:ext cx="1985554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জলীয়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বাস্প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18934" y="4020487"/>
            <a:ext cx="1036246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বৃষ্টি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Chevron 13">
            <a:hlinkClick r:id="rId6" action="ppaction://hlinksldjump"/>
          </p:cNvPr>
          <p:cNvSpPr/>
          <p:nvPr/>
        </p:nvSpPr>
        <p:spPr>
          <a:xfrm rot="16200000">
            <a:off x="11304058" y="6015026"/>
            <a:ext cx="1052629" cy="63332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20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repeatCount="indefinite" accel="2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75E-6 0.01736 L 0.08829 0.04213 C 0.10664 0.04791 0.13438 0.05115 0.16342 0.05115 C 0.19636 0.05115 0.22266 0.04791 0.24115 0.04213 L 0.32969 0.0173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84" y="169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xit" presetSubtype="32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4" presetClass="path" presetSubtype="0" repeatCount="indefinite" accel="2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6.25E-7 0.02894 L 0.08854 0.04514 C 0.1069 0.04885 0.13463 0.05116 0.1638 0.05116 C 0.19687 0.05116 0.22331 0.04885 0.24167 0.04514 L 0.33047 0.02894 " pathEditMode="relative" rAng="0" ptsTypes="AAAAA"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23" y="111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53" presetClass="exit" presetSubtype="32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4" presetClass="path" presetSubtype="0" repeatCount="indefinite" accel="2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E-6 0.02523 L 0.09401 0.04421 C 0.11341 0.04861 0.14284 0.05115 0.17383 0.05115 C 0.20885 0.05115 0.23685 0.04861 0.25651 0.04421 L 0.35065 0.02523 " pathEditMode="relative" rAng="0" ptsTypes="AAAAA">
                                      <p:cBhvr>
                                        <p:cTn id="2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26" y="129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53" presetClass="exit" presetSubtype="32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4" presetClass="path" presetSubtype="0" repeatCount="indefinite" accel="2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70833E-6 0.00116 L 0.09675 0.03796 C 0.11693 0.0463 0.14727 0.05116 0.17904 0.05116 C 0.21524 0.05116 0.24414 0.0463 0.26433 0.03796 L 0.36133 0.00116 " pathEditMode="relative" rAng="0" ptsTypes="AAAAA">
                                      <p:cBhvr>
                                        <p:cTn id="2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60" y="250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53" presetClass="exit" presetSubtype="32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2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91667E-6 2.59259E-6 L 0.1013 0.10578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5" y="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50006" y="347730"/>
            <a:ext cx="10457645" cy="620761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05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2581" y="399245"/>
            <a:ext cx="10560676" cy="609170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9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9093" y="489397"/>
            <a:ext cx="5254580" cy="610458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233375" y="489397"/>
            <a:ext cx="5718220" cy="6104586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891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81828" y="566669"/>
            <a:ext cx="9453092" cy="586632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59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4851" y="3580326"/>
            <a:ext cx="3374264" cy="3040393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095483" y="3580326"/>
            <a:ext cx="3439636" cy="304039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09104" y="321972"/>
            <a:ext cx="3552530" cy="2930513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27324" y="3580326"/>
            <a:ext cx="4108361" cy="3040391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57281" y="321973"/>
            <a:ext cx="3451322" cy="293051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387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17465" y="3348506"/>
            <a:ext cx="5331853" cy="3309871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117465" y="257576"/>
            <a:ext cx="5331853" cy="284623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83335" y="257576"/>
            <a:ext cx="5035640" cy="613034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41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6538470"/>
              </p:ext>
            </p:extLst>
          </p:nvPr>
        </p:nvGraphicFramePr>
        <p:xfrm>
          <a:off x="5638800" y="304165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9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38800" y="304165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910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1" y="997011"/>
            <a:ext cx="6300319" cy="307140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234175" y="3551582"/>
            <a:ext cx="4444018" cy="320267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234175" y="130628"/>
            <a:ext cx="4444018" cy="3052906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47242" y="0"/>
            <a:ext cx="62387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 জৈব বৈচিত্র্য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601" y="3803374"/>
            <a:ext cx="6300650" cy="3071989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651171" y="6028536"/>
            <a:ext cx="965916" cy="846827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314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366715" y="270455"/>
            <a:ext cx="4576930" cy="3123071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576577" y="270455"/>
            <a:ext cx="3545713" cy="3123071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576577" y="3580327"/>
            <a:ext cx="3545713" cy="314244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-629892" y="-11575"/>
            <a:ext cx="43983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৪)  </a:t>
            </a:r>
            <a:r>
              <a:rPr 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চিত্ত</a:t>
            </a:r>
            <a:r>
              <a:rPr 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বিনোদন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37927" y="3580327"/>
            <a:ext cx="4705718" cy="3142445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773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74611" y="357443"/>
            <a:ext cx="3573414" cy="132343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</a:t>
            </a:r>
            <a:r>
              <a:rPr lang="bn-BD" sz="8000" dirty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8011" y="2926081"/>
            <a:ext cx="10776858" cy="21236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প্রশ্নঃ  পরিবেশের ভারসাম্য রক্ষায় বনের গুরুত্বগুলো লেখ ।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277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6410" y="2594689"/>
            <a:ext cx="8528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২) 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আবহাওয়ার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চরমভাবাপন্নতা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দূর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3362" y="3130966"/>
            <a:ext cx="5538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 বাতাসের গতিবেগ নিয়ন্ত্রন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6410" y="3625363"/>
            <a:ext cx="69711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 ভুমিক্ষয়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ও ভুমিধ্বস নিয়ন্ত্রন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6410" y="4150842"/>
            <a:ext cx="69948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নদ-নদীর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প্রবাহ নিয়ন্ত্রন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6410" y="4735832"/>
            <a:ext cx="56807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মাটির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উর্বরতা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বৃদ্ধি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2337" y="1401114"/>
            <a:ext cx="9251492" cy="1205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১)  বনের গাছপালা থেকে প্রস্বেদন হয়। প্রস্বেদনের ফলে বাতাসে     জলীয় বাস্পের সৃষ্টি হয় এবং ফলে জলীয় বাস্প থেকে বৃষ্টি হয় 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45735" y="475998"/>
            <a:ext cx="3569465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পরিবেশীয় গুরুত্ব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6409" y="5384207"/>
            <a:ext cx="9967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৭)  বন্য জীবজন্তু, পাখি ও কীটপতঙ্গকে আশ্রয় দেয় এবং খাদ্য যোগায় 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6409" y="5969197"/>
            <a:ext cx="114107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৮)  ঝড় জলোচ্ছাস ও বন্যার মতো প্রাকৃতিক দুর্যোগ থেকে জনপদকে রক্ষা করে 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27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084722"/>
            <a:ext cx="12192000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742950" indent="-742950">
              <a:buAutoNum type="arabicParenR"/>
            </a:pP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       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742950" indent="-742950">
              <a:buAutoNum type="arabicParenR"/>
            </a:pP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742950" indent="-742950">
              <a:buAutoNum type="arabicParenR"/>
            </a:pP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বনের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অর্থনৈতিক গুরুত্ব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                 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56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11301" y="162045"/>
            <a:ext cx="3773347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5172" y="3436148"/>
            <a:ext cx="9887289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প্রশ্নঃ বন আমাদের কি উপকারে আসে ? বর্ণনা কর 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23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5251938" y="2705238"/>
            <a:ext cx="545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</p:txBody>
      </p:sp>
      <p:sp>
        <p:nvSpPr>
          <p:cNvPr id="2" name="Rectangle 1"/>
          <p:cNvSpPr/>
          <p:nvPr/>
        </p:nvSpPr>
        <p:spPr>
          <a:xfrm>
            <a:off x="1181376" y="2540157"/>
            <a:ext cx="9441454" cy="415276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572477" y="150693"/>
            <a:ext cx="444917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আল্লাহ হাফেজ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24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1588</TotalTime>
  <Words>401</Words>
  <Application>Microsoft Office PowerPoint</Application>
  <PresentationFormat>Widescreen</PresentationFormat>
  <Paragraphs>116</Paragraphs>
  <Slides>34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Calibri</vt:lpstr>
      <vt:lpstr>Calibri Light</vt:lpstr>
      <vt:lpstr>NikoshBAN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232</cp:revision>
  <dcterms:created xsi:type="dcterms:W3CDTF">2013-06-13T13:46:04Z</dcterms:created>
  <dcterms:modified xsi:type="dcterms:W3CDTF">2013-06-19T09:08:43Z</dcterms:modified>
</cp:coreProperties>
</file>